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Lst>
  <p:notesMasterIdLst>
    <p:notesMasterId r:id="rId38"/>
  </p:notesMasterIdLst>
  <p:handoutMasterIdLst>
    <p:handoutMasterId r:id="rId39"/>
  </p:handoutMasterIdLst>
  <p:sldIdLst>
    <p:sldId id="256" r:id="rId2"/>
    <p:sldId id="257" r:id="rId3"/>
    <p:sldId id="323" r:id="rId4"/>
    <p:sldId id="324" r:id="rId5"/>
    <p:sldId id="325" r:id="rId6"/>
    <p:sldId id="326" r:id="rId7"/>
    <p:sldId id="327" r:id="rId8"/>
    <p:sldId id="328" r:id="rId9"/>
    <p:sldId id="329" r:id="rId10"/>
    <p:sldId id="330" r:id="rId11"/>
    <p:sldId id="331" r:id="rId12"/>
    <p:sldId id="344" r:id="rId13"/>
    <p:sldId id="332" r:id="rId14"/>
    <p:sldId id="333" r:id="rId15"/>
    <p:sldId id="334" r:id="rId16"/>
    <p:sldId id="335" r:id="rId17"/>
    <p:sldId id="336" r:id="rId18"/>
    <p:sldId id="338" r:id="rId19"/>
    <p:sldId id="339" r:id="rId20"/>
    <p:sldId id="340" r:id="rId21"/>
    <p:sldId id="337" r:id="rId22"/>
    <p:sldId id="341" r:id="rId23"/>
    <p:sldId id="342" r:id="rId24"/>
    <p:sldId id="343" r:id="rId25"/>
    <p:sldId id="345" r:id="rId26"/>
    <p:sldId id="346" r:id="rId27"/>
    <p:sldId id="347" r:id="rId28"/>
    <p:sldId id="350" r:id="rId29"/>
    <p:sldId id="349" r:id="rId30"/>
    <p:sldId id="348" r:id="rId31"/>
    <p:sldId id="351" r:id="rId32"/>
    <p:sldId id="352" r:id="rId33"/>
    <p:sldId id="322" r:id="rId34"/>
    <p:sldId id="353" r:id="rId35"/>
    <p:sldId id="354" r:id="rId36"/>
    <p:sldId id="355" r:id="rId37"/>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66"/>
    <a:srgbClr val="0000FF"/>
    <a:srgbClr val="DECDC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96" autoAdjust="0"/>
    <p:restoredTop sz="90603" autoAdjust="0"/>
  </p:normalViewPr>
  <p:slideViewPr>
    <p:cSldViewPr>
      <p:cViewPr varScale="1">
        <p:scale>
          <a:sx n="64" d="100"/>
          <a:sy n="64" d="100"/>
        </p:scale>
        <p:origin x="-1572" y="-76"/>
      </p:cViewPr>
      <p:guideLst>
        <p:guide orient="horz" pos="1008"/>
        <p:guide pos="288"/>
        <p:guide pos="5424"/>
        <p:guide pos="3002"/>
      </p:guideLst>
    </p:cSldViewPr>
  </p:slideViewPr>
  <p:notesTextViewPr>
    <p:cViewPr>
      <p:scale>
        <a:sx n="100" d="100"/>
        <a:sy n="100" d="100"/>
      </p:scale>
      <p:origin x="0" y="0"/>
    </p:cViewPr>
  </p:notesTextViewPr>
  <p:sorterViewPr>
    <p:cViewPr>
      <p:scale>
        <a:sx n="66" d="100"/>
        <a:sy n="66" d="100"/>
      </p:scale>
      <p:origin x="0" y="486"/>
    </p:cViewPr>
  </p:sorterViewPr>
  <p:notesViewPr>
    <p:cSldViewPr>
      <p:cViewPr varScale="1">
        <p:scale>
          <a:sx n="70" d="100"/>
          <a:sy n="70" d="100"/>
        </p:scale>
        <p:origin x="-281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6F5F9E7-A3B6-4271-A015-94D7EBC43899}" type="datetimeFigureOut">
              <a:rPr lang="en-US"/>
              <a:pPr>
                <a:defRPr/>
              </a:pPr>
              <a:t>8/21/2011</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41B1EBF-7C94-4FE9-85F8-60083612956A}" type="slidenum">
              <a:rPr lang="en-CA"/>
              <a:pPr>
                <a:defRPr/>
              </a:pPr>
              <a:t>‹#›</a:t>
            </a:fld>
            <a:endParaRPr lang="en-C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44023DB-B433-47CD-A78D-61078E28CCB2}" type="datetimeFigureOut">
              <a:rPr lang="en-US"/>
              <a:pPr>
                <a:defRPr/>
              </a:pPr>
              <a:t>8/21/2011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A86B332-F6A5-4793-98FA-61B9EDB8547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A5632E-7E62-436A-AD29-295A459B7483}"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the use of WDS and why it is useful in an</a:t>
            </a:r>
            <a:r>
              <a:rPr lang="en-US" baseline="0" dirty="0" smtClean="0"/>
              <a:t> enterprise deployment. Explain how it works and why the network must support DHCP and PXE.  Also mention the discover image and using Windows PE.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the differences between</a:t>
            </a:r>
            <a:r>
              <a:rPr lang="en-US" baseline="0" dirty="0" smtClean="0"/>
              <a:t> Sector-based and File-based images, and explain some of the advantages of File-based images.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depending on the size and complexity of the environment, the process can be manual or automatic, and simple to complex. Sometimes only one or two different images are required, but sometimes dozens or more. You may want to automate the process if many images are needed.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the 4 steps</a:t>
            </a:r>
            <a:r>
              <a:rPr lang="en-US" baseline="0" dirty="0" smtClean="0"/>
              <a:t> to manually capture an image file. Describe the syntax of each command (descriptions in textbook).</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what answer files are used for.</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configuration passes</a:t>
            </a:r>
            <a:r>
              <a:rPr lang="en-US" baseline="0" dirty="0" smtClean="0"/>
              <a:t> and that different elements get added to specific configuration passes.</a:t>
            </a:r>
          </a:p>
          <a:p>
            <a:r>
              <a:rPr lang="en-US" baseline="0" dirty="0" smtClean="0"/>
              <a:t>You can also add device drivers and software packages to the distribution share that you want installed during the setup process.</a:t>
            </a:r>
          </a:p>
          <a:p>
            <a:r>
              <a:rPr lang="en-US" baseline="0" dirty="0" smtClean="0"/>
              <a:t>Validate the answer file and correct any discrepancies.</a:t>
            </a:r>
          </a:p>
          <a:p>
            <a:r>
              <a:rPr lang="en-US" baseline="0" dirty="0" smtClean="0"/>
              <a:t>Create the configuration set: includes all files added to the distribution folder along with the answer file.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the image above to describe the steps of creating an image using MDT 2010.</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 although this can be a complicated process,</a:t>
            </a:r>
            <a:r>
              <a:rPr lang="en-US" baseline="0" dirty="0" smtClean="0"/>
              <a:t> the wizard and the task templates, can make it a very easy process. Just follow the steps.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what DISM is used for and what the basic steps are to modify</a:t>
            </a:r>
            <a:r>
              <a:rPr lang="en-US" baseline="0" dirty="0" smtClean="0"/>
              <a:t> an image.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the different types of images and when each one might be used.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p:spPr>
      </p:sp>
      <p:sp>
        <p:nvSpPr>
          <p:cNvPr id="39939" name="Rectangle 3"/>
          <p:cNvSpPr>
            <a:spLocks noGrp="1"/>
          </p:cNvSpPr>
          <p:nvPr>
            <p:ph type="body" idx="1"/>
          </p:nvPr>
        </p:nvSpPr>
        <p:spPr bwMode="auto">
          <a:noFill/>
        </p:spPr>
        <p:txBody>
          <a:bodyPr/>
          <a:lstStyle/>
          <a:p>
            <a:pPr eaLnBrk="1" hangingPunct="1"/>
            <a:r>
              <a:rPr lang="en-US" dirty="0" smtClean="0"/>
              <a:t>Outline the material you are going to cover in this lesson. Do not go into detail as each of these points will be expanded on in</a:t>
            </a:r>
            <a:r>
              <a:rPr lang="en-US" baseline="0" dirty="0" smtClean="0"/>
              <a:t> the lesson. You may also want to mention the Technology Skills that are being covered for the Certification exam also.</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how file-based images need the hard disk</a:t>
            </a:r>
            <a:r>
              <a:rPr lang="en-US" baseline="0" dirty="0" smtClean="0"/>
              <a:t> to be prepared before writing the image to the disk. We use </a:t>
            </a:r>
            <a:r>
              <a:rPr lang="en-US" baseline="0" dirty="0" err="1" smtClean="0"/>
              <a:t>diskpart</a:t>
            </a:r>
            <a:r>
              <a:rPr lang="en-US" baseline="0" dirty="0" smtClean="0"/>
              <a:t>.</a:t>
            </a:r>
          </a:p>
          <a:p>
            <a:r>
              <a:rPr lang="en-US" baseline="0" dirty="0" smtClean="0"/>
              <a:t>Describe the steps to deploy the image, explaining the command syntax</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25</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 WDS can be used as a self-contained</a:t>
            </a:r>
            <a:r>
              <a:rPr lang="en-US" baseline="0" dirty="0" smtClean="0"/>
              <a:t> solution for both creating and deploying image files, or it can be used to deploy images created with Windows 7 AIK or MDT 2010.</a:t>
            </a:r>
          </a:p>
          <a:p>
            <a:r>
              <a:rPr lang="en-US" baseline="0" dirty="0" smtClean="0"/>
              <a:t>Define multicasting and explain how multicasting reduces network traffic. Point to the options on the dialog box to change the way the multicasting will start.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26</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points and expand where necessary. Look forward to next slide to review the entire MDT process,</a:t>
            </a:r>
            <a:r>
              <a:rPr lang="en-US" baseline="0" dirty="0" smtClean="0"/>
              <a:t> in particular the deployment part.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27</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the deployment half of this chart.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a:t>
            </a:r>
            <a:r>
              <a:rPr lang="en-US" baseline="0" dirty="0" smtClean="0"/>
              <a:t> why the planning process is so important and compare installing one computer to hundreds or thousands.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Expand on each of these general steps, and note that we</a:t>
            </a:r>
            <a:r>
              <a:rPr lang="en-US" baseline="0" dirty="0" smtClean="0"/>
              <a:t> will be talking about each step in more detail and look at the tools required to accomplish the steps.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Briefly</a:t>
            </a:r>
            <a:r>
              <a:rPr lang="en-US" baseline="0" dirty="0" smtClean="0"/>
              <a:t> introduce each tool.</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what OEMs</a:t>
            </a:r>
            <a:r>
              <a:rPr lang="en-US" baseline="0" dirty="0" smtClean="0"/>
              <a:t> use deployment tools for and the two ways they are used.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the purpose of each tool.</a:t>
            </a:r>
          </a:p>
          <a:p>
            <a:r>
              <a:rPr lang="en-US" dirty="0" smtClean="0"/>
              <a:t>Explain that the</a:t>
            </a:r>
            <a:r>
              <a:rPr lang="en-US" baseline="0" dirty="0" smtClean="0"/>
              <a:t> AIK is a free download from the MS website and it does not have to run on a Windows 7 computer.</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the differences in the 2 types of deployments</a:t>
            </a:r>
            <a:r>
              <a:rPr lang="en-US" baseline="0" dirty="0" smtClean="0"/>
              <a:t> and take note of the software that must be available on the network to support each one.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the 4 Deployment Scenarios supported by MDT 2010.</a:t>
            </a:r>
          </a:p>
          <a:p>
            <a:r>
              <a:rPr lang="en-US" dirty="0" smtClean="0"/>
              <a:t>Explain</a:t>
            </a:r>
            <a:r>
              <a:rPr lang="en-US" baseline="0" dirty="0" smtClean="0"/>
              <a:t> that MDT 2010 is also a free download from the MS website. Windows 7 AIK must be installed first before MDT 2010.</a:t>
            </a:r>
            <a:endParaRPr lang="en-US" dirty="0" smtClean="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6A4DF22-487D-4160-A7CF-DB30A6BF380B}"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9F499B5-F26A-45DE-BDAE-0145FADDDF5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00CECF-F56E-480F-806A-1942E59F71DF}"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7A0E4B4-3331-4CF0-95D6-A9E19F28CC1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928BE2C-F970-41FB-8B6C-27009B26EAF3}"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559A37D-1430-4EDF-A520-300CB2A3F2C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50292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57E96A58-22BD-4182-B658-23B96915FA56}"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7D8376A-A13F-4293-BD6F-4A474761231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96739B3-92E8-415F-9094-378CB5296A64}"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AC2A84C-9877-476A-BCD1-A9B29F66429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0D0CAE7-6163-4256-B26C-3682EAF83B4A}"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14A76E3-F1C2-4988-AE12-A8268C2612D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1F12823-1174-4A0A-8E4E-04EB112C68DA}" type="datetimeFigureOut">
              <a:rPr lang="en-US"/>
              <a:pPr>
                <a:defRPr/>
              </a:pPr>
              <a:t>8/21/2011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062F053-3CF7-485B-A345-814D7F79C3D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11BF181-AB02-468D-BA3F-E85592D53B61}" type="datetimeFigureOut">
              <a:rPr lang="en-US"/>
              <a:pPr>
                <a:defRPr/>
              </a:pPr>
              <a:t>8/21/2011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998EC96-FA35-49CE-A69A-A051A946AA4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9841489-B859-45FB-87A7-2972B42DAF2B}" type="datetimeFigureOut">
              <a:rPr lang="en-US"/>
              <a:pPr>
                <a:defRPr/>
              </a:pPr>
              <a:t>8/21/2011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3DFDF68-D10C-4FD2-9858-568ED57D868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AA77222-88EA-4506-95B4-FCB885EFBC35}" type="datetimeFigureOut">
              <a:rPr lang="en-US"/>
              <a:pPr>
                <a:defRPr/>
              </a:pPr>
              <a:t>8/21/2011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94537AB-D698-4754-8A30-040B187252A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37A64AC-4122-4A19-8326-E3D6B8A144D1}" type="datetimeFigureOut">
              <a:rPr lang="en-US"/>
              <a:pPr>
                <a:defRPr/>
              </a:pPr>
              <a:t>8/21/2011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453303D-C728-42D3-8C79-198D9ED09AF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A0802C-9091-4D9D-8164-B6235F710CE3}" type="datetimeFigureOut">
              <a:rPr lang="en-US"/>
              <a:pPr>
                <a:defRPr/>
              </a:pPr>
              <a:t>8/21/2011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18EF006-13A8-429B-A1E2-830F3D8D78F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ECDCB"/>
        </a:solidFill>
        <a:effectLst/>
      </p:bgPr>
    </p:bg>
    <p:spTree>
      <p:nvGrpSpPr>
        <p:cNvPr id="1" name=""/>
        <p:cNvGrpSpPr/>
        <p:nvPr/>
      </p:nvGrpSpPr>
      <p:grpSpPr>
        <a:xfrm>
          <a:off x="0" y="0"/>
          <a:ext cx="0" cy="0"/>
          <a:chOff x="0" y="0"/>
          <a:chExt cx="0" cy="0"/>
        </a:xfrm>
      </p:grpSpPr>
      <p:sp>
        <p:nvSpPr>
          <p:cNvPr id="7" name="Rounded Rectangle 6"/>
          <p:cNvSpPr/>
          <p:nvPr userDrawn="1"/>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userDrawn="1"/>
        </p:nvSpPr>
        <p:spPr>
          <a:xfrm>
            <a:off x="418596" y="435546"/>
            <a:ext cx="8306809" cy="603387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30" name="Straight Connector 7"/>
          <p:cNvCxnSpPr>
            <a:cxnSpLocks noChangeShapeType="1"/>
          </p:cNvCxnSpPr>
          <p:nvPr userDrawn="1"/>
        </p:nvCxnSpPr>
        <p:spPr bwMode="auto">
          <a:xfrm>
            <a:off x="533400" y="1447800"/>
            <a:ext cx="8077200" cy="1588"/>
          </a:xfrm>
          <a:prstGeom prst="line">
            <a:avLst/>
          </a:prstGeom>
          <a:noFill/>
          <a:ln w="57150" algn="ctr">
            <a:solidFill>
              <a:srgbClr val="000080"/>
            </a:solidFill>
            <a:round/>
            <a:headEnd/>
            <a:tailEnd/>
          </a:ln>
        </p:spPr>
      </p:cxnSp>
      <p:sp>
        <p:nvSpPr>
          <p:cNvPr id="149506" name="Rectangle 2"/>
          <p:cNvSpPr>
            <a:spLocks noGrp="1" noChangeArrowheads="1"/>
          </p:cNvSpPr>
          <p:nvPr>
            <p:ph type="title"/>
          </p:nvPr>
        </p:nvSpPr>
        <p:spPr bwMode="auto">
          <a:xfrm>
            <a:off x="457200" y="457200"/>
            <a:ext cx="8229600" cy="914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3"/>
          <p:cNvSpPr>
            <a:spLocks noGrp="1" noChangeArrowheads="1"/>
          </p:cNvSpPr>
          <p:nvPr>
            <p:ph type="body" idx="1"/>
          </p:nvPr>
        </p:nvSpPr>
        <p:spPr bwMode="auto">
          <a:xfrm>
            <a:off x="457200" y="14478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49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vl1pPr>
          </a:lstStyle>
          <a:p>
            <a:pPr>
              <a:defRPr/>
            </a:pPr>
            <a:fld id="{C5D6DF97-E2FD-4ABA-93DB-76E431F57BE6}" type="datetimeFigureOut">
              <a:rPr lang="en-US"/>
              <a:pPr>
                <a:defRPr/>
              </a:pPr>
              <a:t>8/21/2011</a:t>
            </a:fld>
            <a:endParaRPr lang="en-US" dirty="0"/>
          </a:p>
        </p:txBody>
      </p:sp>
      <p:sp>
        <p:nvSpPr>
          <p:cNvPr id="149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pPr>
              <a:defRPr/>
            </a:pPr>
            <a:endParaRPr lang="en-US" dirty="0"/>
          </a:p>
        </p:txBody>
      </p:sp>
      <p:sp>
        <p:nvSpPr>
          <p:cNvPr id="149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pPr>
              <a:defRPr/>
            </a:pPr>
            <a:fld id="{6535FB20-7BA0-4A96-9DA9-B9F9BA554E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Lst>
  <p:txStyles>
    <p:titleStyle>
      <a:lvl1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2pPr>
      <a:lvl3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3pPr>
      <a:lvl4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4pPr>
      <a:lvl5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5pPr>
      <a:lvl6pPr marL="4572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6pPr>
      <a:lvl7pPr marL="9144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7pPr>
      <a:lvl8pPr marL="13716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8pPr>
      <a:lvl9pPr marL="18288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9pPr>
    </p:titleStyle>
    <p:bodyStyle>
      <a:lvl1pPr marL="342900" indent="-342900" algn="l" rtl="0" eaLnBrk="0" fontAlgn="base" hangingPunct="0">
        <a:spcBef>
          <a:spcPct val="20000"/>
        </a:spcBef>
        <a:spcAft>
          <a:spcPct val="0"/>
        </a:spcAft>
        <a:buClr>
          <a:srgbClr val="0000CC"/>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00CC"/>
        </a:buClr>
        <a:buChar char="–"/>
        <a:defRPr sz="3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ounded Rectangle 6"/>
          <p:cNvSpPr/>
          <p:nvPr/>
        </p:nvSpPr>
        <p:spPr>
          <a:xfrm>
            <a:off x="304800" y="1452563"/>
            <a:ext cx="8532813" cy="3043237"/>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p:nvSpPr>
        <p:spPr>
          <a:xfrm>
            <a:off x="418596" y="1528074"/>
            <a:ext cx="8306809" cy="2889482"/>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ctrTitle" idx="4294967295"/>
          </p:nvPr>
        </p:nvSpPr>
        <p:spPr>
          <a:xfrm>
            <a:off x="0" y="2286000"/>
            <a:ext cx="8534400" cy="898525"/>
          </a:xfrm>
        </p:spPr>
        <p:txBody>
          <a:bodyPr lIns="45720" rIns="45720">
            <a:normAutofit/>
          </a:bodyPr>
          <a:lstStyle/>
          <a:p>
            <a:pPr algn="r" eaLnBrk="1" hangingPunct="1">
              <a:defRPr/>
            </a:pPr>
            <a:r>
              <a:rPr lang="en-US" sz="4200" dirty="0" smtClean="0"/>
              <a:t>Deploying Windows 7</a:t>
            </a:r>
          </a:p>
        </p:txBody>
      </p:sp>
      <p:sp>
        <p:nvSpPr>
          <p:cNvPr id="2055" name="Subtitle 2"/>
          <p:cNvSpPr>
            <a:spLocks noGrp="1"/>
          </p:cNvSpPr>
          <p:nvPr>
            <p:ph type="body" idx="1"/>
          </p:nvPr>
        </p:nvSpPr>
        <p:spPr>
          <a:xfrm>
            <a:off x="304800" y="3124200"/>
            <a:ext cx="8183563" cy="1066800"/>
          </a:xfrm>
        </p:spPr>
        <p:txBody>
          <a:bodyPr lIns="182880" tIns="0"/>
          <a:lstStyle/>
          <a:p>
            <a:pPr marL="36513" indent="0" algn="r" eaLnBrk="1" hangingPunct="1">
              <a:spcBef>
                <a:spcPct val="0"/>
              </a:spcBef>
              <a:buFontTx/>
              <a:buNone/>
            </a:pPr>
            <a:r>
              <a:rPr lang="en-US" sz="2800" dirty="0" smtClean="0"/>
              <a:t>Lesson 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MDT 2010 Deployment Workbench Interface</a:t>
            </a:r>
            <a:endParaRPr lang="en-CA" dirty="0"/>
          </a:p>
        </p:txBody>
      </p:sp>
      <p:sp>
        <p:nvSpPr>
          <p:cNvPr id="4" name="Content Placeholder 3"/>
          <p:cNvSpPr>
            <a:spLocks noGrp="1"/>
          </p:cNvSpPr>
          <p:nvPr>
            <p:ph sz="half" idx="1"/>
          </p:nvPr>
        </p:nvSpPr>
        <p:spPr/>
        <p:txBody>
          <a:bodyPr/>
          <a:lstStyle/>
          <a:p>
            <a:r>
              <a:rPr lang="en-US" dirty="0" smtClean="0"/>
              <a:t>Creates </a:t>
            </a:r>
            <a:r>
              <a:rPr lang="en-US" b="1" i="1" dirty="0" smtClean="0"/>
              <a:t>task sequences</a:t>
            </a:r>
          </a:p>
          <a:p>
            <a:r>
              <a:rPr lang="en-US" dirty="0" smtClean="0"/>
              <a:t>Includes answer files and additional tasks</a:t>
            </a:r>
          </a:p>
          <a:p>
            <a:r>
              <a:rPr lang="en-US" dirty="0" smtClean="0"/>
              <a:t>Can perform tasks before and after Windows 7   installation</a:t>
            </a:r>
            <a:endParaRPr lang="en-CA" dirty="0"/>
          </a:p>
        </p:txBody>
      </p:sp>
      <p:pic>
        <p:nvPicPr>
          <p:cNvPr id="1026" name="Picture 2"/>
          <p:cNvPicPr>
            <a:picLocks noChangeAspect="1" noChangeArrowheads="1"/>
          </p:cNvPicPr>
          <p:nvPr/>
        </p:nvPicPr>
        <p:blipFill>
          <a:blip r:embed="rId2" cstate="print"/>
          <a:srcRect/>
          <a:stretch>
            <a:fillRect/>
          </a:stretch>
        </p:blipFill>
        <p:spPr bwMode="auto">
          <a:xfrm>
            <a:off x="4114800" y="2019300"/>
            <a:ext cx="4495800" cy="29337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Windows Deployment Services (WDS)</a:t>
            </a:r>
            <a:endParaRPr lang="en-CA" dirty="0"/>
          </a:p>
        </p:txBody>
      </p:sp>
      <p:sp>
        <p:nvSpPr>
          <p:cNvPr id="6" name="Content Placeholder 5"/>
          <p:cNvSpPr>
            <a:spLocks noGrp="1"/>
          </p:cNvSpPr>
          <p:nvPr>
            <p:ph idx="1"/>
          </p:nvPr>
        </p:nvSpPr>
        <p:spPr/>
        <p:txBody>
          <a:bodyPr/>
          <a:lstStyle/>
          <a:p>
            <a:r>
              <a:rPr lang="en-US" dirty="0" smtClean="0"/>
              <a:t>Included in Windows Server 2008</a:t>
            </a:r>
          </a:p>
          <a:p>
            <a:r>
              <a:rPr lang="en-US" dirty="0" smtClean="0"/>
              <a:t>Used to deploy Windows imaging files over the network</a:t>
            </a:r>
          </a:p>
          <a:p>
            <a:r>
              <a:rPr lang="en-US" dirty="0" smtClean="0"/>
              <a:t>Network must support:</a:t>
            </a:r>
          </a:p>
          <a:p>
            <a:pPr lvl="1"/>
            <a:r>
              <a:rPr lang="en-US" dirty="0" smtClean="0"/>
              <a:t>Dynamic Host Configuration Protocol (DHCP)</a:t>
            </a:r>
          </a:p>
          <a:p>
            <a:pPr lvl="1"/>
            <a:r>
              <a:rPr lang="en-US" dirty="0" smtClean="0"/>
              <a:t>Pre-boot Execution Environment (PXE)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Capturing image files</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Files</a:t>
            </a:r>
            <a:endParaRPr lang="en-CA" dirty="0"/>
          </a:p>
        </p:txBody>
      </p:sp>
      <p:sp>
        <p:nvSpPr>
          <p:cNvPr id="3" name="Content Placeholder 2"/>
          <p:cNvSpPr>
            <a:spLocks noGrp="1"/>
          </p:cNvSpPr>
          <p:nvPr>
            <p:ph idx="1"/>
          </p:nvPr>
        </p:nvSpPr>
        <p:spPr/>
        <p:txBody>
          <a:bodyPr/>
          <a:lstStyle/>
          <a:p>
            <a:r>
              <a:rPr lang="en-US" dirty="0" smtClean="0"/>
              <a:t>Traditional files are sector-based.</a:t>
            </a:r>
          </a:p>
          <a:p>
            <a:r>
              <a:rPr lang="en-US" dirty="0" smtClean="0"/>
              <a:t>Common extensions are .</a:t>
            </a:r>
            <a:r>
              <a:rPr lang="en-US" dirty="0" err="1" smtClean="0"/>
              <a:t>iso</a:t>
            </a:r>
            <a:r>
              <a:rPr lang="en-US" dirty="0" smtClean="0"/>
              <a:t> and .</a:t>
            </a:r>
            <a:r>
              <a:rPr lang="en-US" dirty="0" err="1" smtClean="0"/>
              <a:t>img</a:t>
            </a:r>
            <a:r>
              <a:rPr lang="en-US" dirty="0" smtClean="0"/>
              <a:t>.</a:t>
            </a:r>
          </a:p>
          <a:p>
            <a:r>
              <a:rPr lang="en-US" dirty="0" smtClean="0"/>
              <a:t>Microsoft uses Windows Imaging files (.</a:t>
            </a:r>
            <a:r>
              <a:rPr lang="en-US" dirty="0" err="1" smtClean="0"/>
              <a:t>wim</a:t>
            </a:r>
            <a:r>
              <a:rPr lang="en-US" dirty="0" smtClean="0"/>
              <a:t>).</a:t>
            </a:r>
          </a:p>
          <a:p>
            <a:r>
              <a:rPr lang="en-US" dirty="0" smtClean="0"/>
              <a:t>File-based images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Capturing Images</a:t>
            </a:r>
            <a:endParaRPr lang="en-CA" dirty="0"/>
          </a:p>
        </p:txBody>
      </p:sp>
      <p:sp>
        <p:nvSpPr>
          <p:cNvPr id="3" name="Content Placeholder 2"/>
          <p:cNvSpPr>
            <a:spLocks noGrp="1"/>
          </p:cNvSpPr>
          <p:nvPr>
            <p:ph idx="1"/>
          </p:nvPr>
        </p:nvSpPr>
        <p:spPr/>
        <p:txBody>
          <a:bodyPr/>
          <a:lstStyle/>
          <a:p>
            <a:r>
              <a:rPr lang="en-US" dirty="0" smtClean="0"/>
              <a:t>Depending on the environment</a:t>
            </a:r>
          </a:p>
          <a:p>
            <a:pPr lvl="1"/>
            <a:r>
              <a:rPr lang="en-US" dirty="0" smtClean="0"/>
              <a:t>Manual or automatic</a:t>
            </a:r>
          </a:p>
          <a:p>
            <a:pPr lvl="1"/>
            <a:r>
              <a:rPr lang="en-US" dirty="0" smtClean="0"/>
              <a:t>Simple to complex</a:t>
            </a:r>
          </a:p>
          <a:p>
            <a:pPr lvl="1"/>
            <a:r>
              <a:rPr lang="en-US" dirty="0" smtClean="0"/>
              <a:t>Only one image</a:t>
            </a:r>
          </a:p>
          <a:p>
            <a:pPr lvl="1"/>
            <a:r>
              <a:rPr lang="en-US" dirty="0" smtClean="0"/>
              <a:t>Many images for different users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CA" dirty="0" smtClean="0"/>
              <a:t>Capturing an Image Manually Using ImageX.exe</a:t>
            </a:r>
            <a:endParaRPr lang="en-CA"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Install the reference computer</a:t>
            </a:r>
          </a:p>
          <a:p>
            <a:pPr marL="514350" indent="-514350">
              <a:buFont typeface="+mj-lt"/>
              <a:buAutoNum type="arabicPeriod"/>
            </a:pPr>
            <a:r>
              <a:rPr lang="en-US" dirty="0" smtClean="0"/>
              <a:t>Prepare the reference computer (</a:t>
            </a:r>
            <a:r>
              <a:rPr lang="en-US" dirty="0" err="1" smtClean="0"/>
              <a:t>SysPrep</a:t>
            </a:r>
            <a:r>
              <a:rPr lang="en-US" dirty="0" smtClean="0"/>
              <a:t>)</a:t>
            </a:r>
          </a:p>
          <a:p>
            <a:pPr>
              <a:buNone/>
            </a:pPr>
            <a:r>
              <a:rPr lang="en-US" dirty="0" smtClean="0"/>
              <a:t>	</a:t>
            </a:r>
            <a:r>
              <a:rPr lang="en-US" sz="2000" dirty="0" err="1" smtClean="0">
                <a:latin typeface="Courier New" pitchFamily="49" charset="0"/>
                <a:cs typeface="Courier New" pitchFamily="49" charset="0"/>
              </a:rPr>
              <a:t>sysprep</a:t>
            </a:r>
            <a:r>
              <a:rPr lang="en-US" sz="2000" dirty="0" smtClean="0">
                <a:latin typeface="Courier New" pitchFamily="49" charset="0"/>
                <a:cs typeface="Courier New" pitchFamily="49" charset="0"/>
              </a:rPr>
              <a:t> /generalize /</a:t>
            </a:r>
            <a:r>
              <a:rPr lang="en-US" sz="2000" dirty="0" err="1" smtClean="0">
                <a:latin typeface="Courier New" pitchFamily="49" charset="0"/>
                <a:cs typeface="Courier New" pitchFamily="49" charset="0"/>
              </a:rPr>
              <a:t>oobe</a:t>
            </a:r>
            <a:endParaRPr lang="en-US" dirty="0" smtClean="0">
              <a:latin typeface="Courier New" pitchFamily="49" charset="0"/>
              <a:cs typeface="Courier New" pitchFamily="49" charset="0"/>
            </a:endParaRPr>
          </a:p>
          <a:p>
            <a:pPr marL="514350" indent="-514350">
              <a:buFont typeface="+mj-lt"/>
              <a:buAutoNum type="arabicPeriod" startAt="3"/>
            </a:pPr>
            <a:r>
              <a:rPr lang="en-US" dirty="0" smtClean="0"/>
              <a:t>Create a Windows PE Boot disk</a:t>
            </a:r>
          </a:p>
          <a:p>
            <a:pPr marL="514350" indent="-514350">
              <a:buFont typeface="+mj-lt"/>
              <a:buAutoNum type="arabicPeriod" startAt="4"/>
            </a:pPr>
            <a:r>
              <a:rPr lang="en-US" dirty="0" smtClean="0"/>
              <a:t>Capture the image file</a:t>
            </a:r>
          </a:p>
          <a:p>
            <a:pPr>
              <a:buNone/>
            </a:pPr>
            <a:endParaRPr lang="en-US" sz="2000" dirty="0" smtClean="0">
              <a:latin typeface="Courier New" pitchFamily="49" charset="0"/>
              <a:cs typeface="Courier New" pitchFamily="49" charset="0"/>
            </a:endParaRPr>
          </a:p>
          <a:p>
            <a:pPr>
              <a:buNone/>
            </a:pPr>
            <a:r>
              <a:rPr lang="en-US" sz="2000" dirty="0" smtClean="0">
                <a:latin typeface="Courier New" pitchFamily="49" charset="0"/>
                <a:cs typeface="Courier New" pitchFamily="49" charset="0"/>
              </a:rPr>
              <a:t>	Imagex.exe /capture c: d:\win7.wim “Win7” /verify</a:t>
            </a:r>
            <a:endParaRPr lang="en-CA" sz="2000"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Windows SIM</a:t>
            </a:r>
            <a:endParaRPr lang="en-CA" dirty="0"/>
          </a:p>
        </p:txBody>
      </p:sp>
      <p:sp>
        <p:nvSpPr>
          <p:cNvPr id="3" name="Content Placeholder 2"/>
          <p:cNvSpPr>
            <a:spLocks noGrp="1"/>
          </p:cNvSpPr>
          <p:nvPr>
            <p:ph idx="1"/>
          </p:nvPr>
        </p:nvSpPr>
        <p:spPr/>
        <p:txBody>
          <a:bodyPr/>
          <a:lstStyle/>
          <a:p>
            <a:r>
              <a:rPr lang="en-US" dirty="0" smtClean="0"/>
              <a:t>Creates answer files to streamline the process of creating multiple images</a:t>
            </a:r>
          </a:p>
          <a:p>
            <a:r>
              <a:rPr lang="en-US" dirty="0" smtClean="0"/>
              <a:t>Provides responses to prompts that appear during Windows 7 installation</a:t>
            </a:r>
          </a:p>
          <a:p>
            <a:pPr lvl="1"/>
            <a:r>
              <a:rPr lang="en-US" dirty="0" smtClean="0"/>
              <a:t>Partition and format disks</a:t>
            </a:r>
          </a:p>
          <a:p>
            <a:pPr lvl="1"/>
            <a:r>
              <a:rPr lang="en-US" dirty="0" smtClean="0"/>
              <a:t>Install device drivers</a:t>
            </a:r>
          </a:p>
          <a:p>
            <a:pPr lvl="1"/>
            <a:r>
              <a:rPr lang="en-US" dirty="0" smtClean="0"/>
              <a:t>Configure Windows 7 parameters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File Settings</a:t>
            </a:r>
            <a:endParaRPr lang="en-CA" dirty="0"/>
          </a:p>
        </p:txBody>
      </p:sp>
      <p:pic>
        <p:nvPicPr>
          <p:cNvPr id="2050" name="Picture 2"/>
          <p:cNvPicPr>
            <a:picLocks noChangeAspect="1" noChangeArrowheads="1"/>
          </p:cNvPicPr>
          <p:nvPr/>
        </p:nvPicPr>
        <p:blipFill>
          <a:blip r:embed="rId3" cstate="print"/>
          <a:srcRect/>
          <a:stretch>
            <a:fillRect/>
          </a:stretch>
        </p:blipFill>
        <p:spPr bwMode="auto">
          <a:xfrm>
            <a:off x="904875" y="1666875"/>
            <a:ext cx="7332663" cy="465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an Answer File</a:t>
            </a:r>
            <a:endParaRPr lang="en-CA" dirty="0"/>
          </a:p>
        </p:txBody>
      </p:sp>
      <p:sp>
        <p:nvSpPr>
          <p:cNvPr id="3" name="Content Placeholder 2"/>
          <p:cNvSpPr>
            <a:spLocks noGrp="1"/>
          </p:cNvSpPr>
          <p:nvPr>
            <p:ph idx="1"/>
          </p:nvPr>
        </p:nvSpPr>
        <p:spPr/>
        <p:txBody>
          <a:bodyPr/>
          <a:lstStyle/>
          <a:p>
            <a:r>
              <a:rPr lang="en-US" dirty="0" smtClean="0"/>
              <a:t>Copy the configuration set files to a removable medium (CD, DVD, or USB flash)</a:t>
            </a:r>
          </a:p>
          <a:p>
            <a:r>
              <a:rPr lang="en-US" dirty="0" smtClean="0"/>
              <a:t>Boot from Windows 7 installation DVD</a:t>
            </a:r>
          </a:p>
          <a:p>
            <a:r>
              <a:rPr lang="en-US" dirty="0" smtClean="0"/>
              <a:t>Insert removable media containing answer file</a:t>
            </a:r>
          </a:p>
          <a:p>
            <a:r>
              <a:rPr lang="en-US" dirty="0" smtClean="0"/>
              <a:t>Windows setup scans for answer file</a:t>
            </a:r>
          </a:p>
          <a:p>
            <a:r>
              <a:rPr lang="en-US" dirty="0" smtClean="0"/>
              <a:t>Can also start the installation from a Windows PE command prompt and specify the answer file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Capturing an Image Using WDS</a:t>
            </a:r>
            <a:endParaRPr lang="en-CA" dirty="0"/>
          </a:p>
        </p:txBody>
      </p:sp>
      <p:sp>
        <p:nvSpPr>
          <p:cNvPr id="4" name="Content Placeholder 3"/>
          <p:cNvSpPr>
            <a:spLocks noGrp="1"/>
          </p:cNvSpPr>
          <p:nvPr>
            <p:ph sz="half" idx="1"/>
          </p:nvPr>
        </p:nvSpPr>
        <p:spPr/>
        <p:txBody>
          <a:bodyPr/>
          <a:lstStyle/>
          <a:p>
            <a:r>
              <a:rPr lang="en-US" dirty="0" smtClean="0"/>
              <a:t>Automates the capture process</a:t>
            </a:r>
          </a:p>
          <a:p>
            <a:r>
              <a:rPr lang="en-US" dirty="0" smtClean="0"/>
              <a:t>Wizard-based</a:t>
            </a:r>
          </a:p>
          <a:p>
            <a:r>
              <a:rPr lang="en-US" dirty="0" smtClean="0"/>
              <a:t>Create capture image and upload it to WDS server</a:t>
            </a:r>
          </a:p>
          <a:p>
            <a:r>
              <a:rPr lang="en-US" dirty="0" smtClean="0"/>
              <a:t>Can be deployed immediately</a:t>
            </a:r>
            <a:endParaRPr lang="en-CA" dirty="0"/>
          </a:p>
        </p:txBody>
      </p:sp>
      <p:pic>
        <p:nvPicPr>
          <p:cNvPr id="3074" name="Picture 2"/>
          <p:cNvPicPr>
            <a:picLocks noChangeAspect="1" noChangeArrowheads="1"/>
          </p:cNvPicPr>
          <p:nvPr/>
        </p:nvPicPr>
        <p:blipFill>
          <a:blip r:embed="rId2" cstate="print"/>
          <a:srcRect/>
          <a:stretch>
            <a:fillRect/>
          </a:stretch>
        </p:blipFill>
        <p:spPr bwMode="auto">
          <a:xfrm>
            <a:off x="4324350" y="1933575"/>
            <a:ext cx="4286250" cy="4086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en-US" dirty="0" smtClean="0"/>
              <a:t>Objectives</a:t>
            </a:r>
          </a:p>
        </p:txBody>
      </p:sp>
      <p:sp>
        <p:nvSpPr>
          <p:cNvPr id="3075" name="Rectangle 22"/>
          <p:cNvSpPr>
            <a:spLocks noChangeArrowheads="1"/>
          </p:cNvSpPr>
          <p:nvPr/>
        </p:nvSpPr>
        <p:spPr bwMode="auto">
          <a:xfrm>
            <a:off x="457200" y="1447800"/>
            <a:ext cx="8229600" cy="5029200"/>
          </a:xfrm>
          <a:prstGeom prst="rect">
            <a:avLst/>
          </a:prstGeom>
          <a:noFill/>
          <a:ln w="9525">
            <a:noFill/>
            <a:miter lim="800000"/>
            <a:headEnd/>
            <a:tailEnd/>
          </a:ln>
        </p:spPr>
        <p:txBody>
          <a:bodyPr/>
          <a:lstStyle/>
          <a:p>
            <a:pPr marL="342900" indent="-342900" algn="l">
              <a:spcBef>
                <a:spcPct val="20000"/>
              </a:spcBef>
              <a:buClr>
                <a:srgbClr val="0000CC"/>
              </a:buClr>
              <a:buFontTx/>
              <a:buChar char="•"/>
            </a:pPr>
            <a:r>
              <a:rPr lang="en-US" sz="3200" dirty="0" smtClean="0">
                <a:latin typeface="Franklin Gothic Book" pitchFamily="34" charset="0"/>
              </a:rPr>
              <a:t>Understand enterprise deployments</a:t>
            </a:r>
            <a:endParaRPr lang="en-US" sz="3200" dirty="0">
              <a:latin typeface="Franklin Gothic Book" pitchFamily="34" charset="0"/>
            </a:endParaRPr>
          </a:p>
          <a:p>
            <a:pPr marL="342900" indent="-342900" algn="l">
              <a:spcBef>
                <a:spcPct val="20000"/>
              </a:spcBef>
              <a:buClr>
                <a:srgbClr val="0000CC"/>
              </a:buClr>
              <a:buFontTx/>
              <a:buChar char="•"/>
            </a:pPr>
            <a:r>
              <a:rPr lang="en-US" sz="3200" dirty="0" smtClean="0">
                <a:latin typeface="Franklin Gothic Book" pitchFamily="34" charset="0"/>
              </a:rPr>
              <a:t>Capture an image file</a:t>
            </a:r>
            <a:endParaRPr lang="en-US" sz="3200" dirty="0">
              <a:latin typeface="Franklin Gothic Book" pitchFamily="34" charset="0"/>
            </a:endParaRPr>
          </a:p>
          <a:p>
            <a:pPr marL="342900" indent="-342900" algn="l">
              <a:spcBef>
                <a:spcPct val="20000"/>
              </a:spcBef>
              <a:buClr>
                <a:srgbClr val="0000CC"/>
              </a:buClr>
              <a:buFontTx/>
              <a:buChar char="•"/>
            </a:pPr>
            <a:r>
              <a:rPr lang="en-US" sz="3200" dirty="0" smtClean="0">
                <a:latin typeface="Franklin Gothic Book" pitchFamily="34" charset="0"/>
              </a:rPr>
              <a:t>Modify an image file</a:t>
            </a:r>
          </a:p>
          <a:p>
            <a:pPr marL="342900" indent="-342900" algn="l">
              <a:spcBef>
                <a:spcPct val="20000"/>
              </a:spcBef>
              <a:buClr>
                <a:srgbClr val="0000CC"/>
              </a:buClr>
              <a:buFontTx/>
              <a:buChar char="•"/>
            </a:pPr>
            <a:r>
              <a:rPr lang="en-US" sz="3200" dirty="0" smtClean="0">
                <a:latin typeface="Franklin Gothic Book" pitchFamily="34" charset="0"/>
              </a:rPr>
              <a:t>Deploy an image file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Capturing an Image Using MDT 2010</a:t>
            </a:r>
            <a:endParaRPr lang="en-CA" dirty="0"/>
          </a:p>
        </p:txBody>
      </p:sp>
      <p:pic>
        <p:nvPicPr>
          <p:cNvPr id="4098" name="Picture 2"/>
          <p:cNvPicPr>
            <a:picLocks noChangeAspect="1" noChangeArrowheads="1"/>
          </p:cNvPicPr>
          <p:nvPr/>
        </p:nvPicPr>
        <p:blipFill>
          <a:blip r:embed="rId3" cstate="print"/>
          <a:srcRect/>
          <a:stretch>
            <a:fillRect/>
          </a:stretch>
        </p:blipFill>
        <p:spPr bwMode="auto">
          <a:xfrm>
            <a:off x="1219200" y="1533399"/>
            <a:ext cx="6499225" cy="4943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Task Sequence Wizard</a:t>
            </a:r>
            <a:endParaRPr lang="en-CA" dirty="0"/>
          </a:p>
        </p:txBody>
      </p:sp>
      <p:pic>
        <p:nvPicPr>
          <p:cNvPr id="5122" name="Picture 2"/>
          <p:cNvPicPr>
            <a:picLocks noChangeAspect="1" noChangeArrowheads="1"/>
          </p:cNvPicPr>
          <p:nvPr/>
        </p:nvPicPr>
        <p:blipFill>
          <a:blip r:embed="rId3" cstate="print"/>
          <a:srcRect/>
          <a:stretch>
            <a:fillRect/>
          </a:stretch>
        </p:blipFill>
        <p:spPr bwMode="auto">
          <a:xfrm>
            <a:off x="1595438" y="1552575"/>
            <a:ext cx="5953125" cy="4924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Deployment Image Servicing and Management (DISM.exe)</a:t>
            </a:r>
            <a:endParaRPr lang="en-CA" dirty="0"/>
          </a:p>
        </p:txBody>
      </p:sp>
      <p:sp>
        <p:nvSpPr>
          <p:cNvPr id="3" name="Content Placeholder 2"/>
          <p:cNvSpPr>
            <a:spLocks noGrp="1"/>
          </p:cNvSpPr>
          <p:nvPr>
            <p:ph idx="1"/>
          </p:nvPr>
        </p:nvSpPr>
        <p:spPr/>
        <p:txBody>
          <a:bodyPr/>
          <a:lstStyle/>
          <a:p>
            <a:r>
              <a:rPr lang="en-US" dirty="0" smtClean="0"/>
              <a:t>Used to modify image files while offline</a:t>
            </a:r>
          </a:p>
          <a:p>
            <a:pPr lvl="1"/>
            <a:r>
              <a:rPr lang="en-US" dirty="0" smtClean="0"/>
              <a:t>Add device drivers</a:t>
            </a:r>
          </a:p>
          <a:p>
            <a:pPr lvl="1"/>
            <a:r>
              <a:rPr lang="en-US" dirty="0" smtClean="0"/>
              <a:t>Add language packs</a:t>
            </a:r>
          </a:p>
          <a:p>
            <a:pPr lvl="1"/>
            <a:r>
              <a:rPr lang="en-US" dirty="0" smtClean="0"/>
              <a:t>Add packaged updates</a:t>
            </a:r>
          </a:p>
          <a:p>
            <a:pPr lvl="1"/>
            <a:r>
              <a:rPr lang="en-US" dirty="0" smtClean="0"/>
              <a:t>Enable or disable operating system features</a:t>
            </a:r>
          </a:p>
          <a:p>
            <a:pPr lvl="1"/>
            <a:r>
              <a:rPr lang="en-US" dirty="0" smtClean="0"/>
              <a:t>Append a volume image to a workstation image</a:t>
            </a:r>
          </a:p>
          <a:p>
            <a:pPr lvl="1"/>
            <a:r>
              <a:rPr lang="en-US" dirty="0" smtClean="0"/>
              <a:t>Combine multiple images in a single Windows Imaging file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Image Files</a:t>
            </a:r>
            <a:endParaRPr lang="en-C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Understanding Image Types</a:t>
            </a:r>
            <a:endParaRPr lang="en-CA" dirty="0"/>
          </a:p>
        </p:txBody>
      </p:sp>
      <p:sp>
        <p:nvSpPr>
          <p:cNvPr id="5" name="Content Placeholder 4"/>
          <p:cNvSpPr>
            <a:spLocks noGrp="1"/>
          </p:cNvSpPr>
          <p:nvPr>
            <p:ph idx="1"/>
          </p:nvPr>
        </p:nvSpPr>
        <p:spPr/>
        <p:txBody>
          <a:bodyPr/>
          <a:lstStyle/>
          <a:p>
            <a:r>
              <a:rPr lang="en-US" dirty="0" smtClean="0"/>
              <a:t>Using thick images</a:t>
            </a:r>
          </a:p>
          <a:p>
            <a:r>
              <a:rPr lang="en-US" dirty="0" smtClean="0"/>
              <a:t>Using thin images</a:t>
            </a:r>
          </a:p>
          <a:p>
            <a:r>
              <a:rPr lang="en-US" dirty="0" smtClean="0"/>
              <a:t>Using hybrid images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Images Manually Using ImageX.exe</a:t>
            </a:r>
            <a:endParaRPr lang="en-CA"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Create a disk partition (</a:t>
            </a:r>
            <a:r>
              <a:rPr lang="en-US" dirty="0" err="1" smtClean="0"/>
              <a:t>diskpart</a:t>
            </a:r>
            <a:r>
              <a:rPr lang="en-US" dirty="0" smtClean="0"/>
              <a:t>)</a:t>
            </a:r>
          </a:p>
          <a:p>
            <a:pPr marL="800100" lvl="1" indent="-342900">
              <a:buNone/>
            </a:pPr>
            <a:r>
              <a:rPr lang="en-US" sz="1800" dirty="0" smtClean="0">
                <a:latin typeface="Courier New" pitchFamily="49" charset="0"/>
                <a:cs typeface="Courier New" pitchFamily="49" charset="0"/>
              </a:rPr>
              <a:t>Create partition primary</a:t>
            </a:r>
          </a:p>
          <a:p>
            <a:pPr marL="800100" lvl="1" indent="-342900">
              <a:buNone/>
            </a:pPr>
            <a:r>
              <a:rPr lang="en-US" sz="1800" dirty="0" smtClean="0">
                <a:latin typeface="Courier New" pitchFamily="49" charset="0"/>
                <a:cs typeface="Courier New" pitchFamily="49" charset="0"/>
              </a:rPr>
              <a:t>Format </a:t>
            </a:r>
            <a:r>
              <a:rPr lang="en-US" sz="1800" dirty="0" err="1" smtClean="0">
                <a:latin typeface="Courier New" pitchFamily="49" charset="0"/>
                <a:cs typeface="Courier New" pitchFamily="49" charset="0"/>
              </a:rPr>
              <a:t>fs</a:t>
            </a:r>
            <a:r>
              <a:rPr lang="en-US" sz="1800" dirty="0" smtClean="0">
                <a:latin typeface="Courier New" pitchFamily="49" charset="0"/>
                <a:cs typeface="Courier New" pitchFamily="49" charset="0"/>
              </a:rPr>
              <a:t>=NTFS label=“New Partition” quick</a:t>
            </a:r>
          </a:p>
          <a:p>
            <a:pPr marL="800100" lvl="1" indent="-342900">
              <a:buNone/>
            </a:pPr>
            <a:r>
              <a:rPr lang="en-US" sz="1800" dirty="0" smtClean="0">
                <a:latin typeface="Courier New" pitchFamily="49" charset="0"/>
                <a:cs typeface="Courier New" pitchFamily="49" charset="0"/>
              </a:rPr>
              <a:t>Assign letter=c</a:t>
            </a:r>
          </a:p>
          <a:p>
            <a:pPr marL="514350" indent="-514350">
              <a:buFont typeface="+mj-lt"/>
              <a:buAutoNum type="arabicPeriod"/>
            </a:pPr>
            <a:r>
              <a:rPr lang="en-US" dirty="0" smtClean="0"/>
              <a:t>Access the install image</a:t>
            </a:r>
          </a:p>
          <a:p>
            <a:pPr marL="514350" indent="-514350">
              <a:buFont typeface="+mj-lt"/>
              <a:buAutoNum type="arabicPeriod"/>
            </a:pPr>
            <a:r>
              <a:rPr lang="en-US" dirty="0" smtClean="0"/>
              <a:t>Apply the install image</a:t>
            </a:r>
          </a:p>
          <a:p>
            <a:pPr marL="914400" lvl="1" indent="-457200">
              <a:buNone/>
            </a:pPr>
            <a:r>
              <a:rPr lang="en-US" sz="2000" dirty="0" err="1" smtClean="0">
                <a:latin typeface="Courier New" pitchFamily="49" charset="0"/>
                <a:cs typeface="Courier New" pitchFamily="49" charset="0"/>
              </a:rPr>
              <a:t>Imagex</a:t>
            </a:r>
            <a:r>
              <a:rPr lang="en-US" sz="2000" dirty="0" smtClean="0">
                <a:latin typeface="Courier New" pitchFamily="49" charset="0"/>
                <a:cs typeface="Courier New" pitchFamily="49" charset="0"/>
              </a:rPr>
              <a:t> /apply z:\images\win7.wim 1 c:</a:t>
            </a:r>
          </a:p>
          <a:p>
            <a:pPr marL="514350" indent="-514350">
              <a:buFont typeface="+mj-lt"/>
              <a:buAutoNum type="arabicPeriod"/>
            </a:pPr>
            <a:r>
              <a:rPr lang="en-US" dirty="0" smtClean="0"/>
              <a:t>Apply boot files</a:t>
            </a:r>
          </a:p>
          <a:p>
            <a:pPr marL="914400" lvl="1" indent="-457200">
              <a:buNone/>
            </a:pPr>
            <a:r>
              <a:rPr lang="en-US" sz="2000" dirty="0" err="1" smtClean="0">
                <a:latin typeface="Courier New" pitchFamily="49" charset="0"/>
                <a:cs typeface="Courier New" pitchFamily="49" charset="0"/>
              </a:rPr>
              <a:t>Bcdboot</a:t>
            </a:r>
            <a:r>
              <a:rPr lang="en-US" sz="2000" dirty="0" smtClean="0">
                <a:latin typeface="Courier New" pitchFamily="49" charset="0"/>
                <a:cs typeface="Courier New" pitchFamily="49" charset="0"/>
              </a:rPr>
              <a:t> c:\windows</a:t>
            </a:r>
            <a:endParaRPr lang="en-CA" sz="2000"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Images Using WDS</a:t>
            </a:r>
            <a:endParaRPr lang="en-CA" dirty="0"/>
          </a:p>
        </p:txBody>
      </p:sp>
      <p:sp>
        <p:nvSpPr>
          <p:cNvPr id="3" name="Content Placeholder 2"/>
          <p:cNvSpPr>
            <a:spLocks noGrp="1"/>
          </p:cNvSpPr>
          <p:nvPr>
            <p:ph idx="1"/>
          </p:nvPr>
        </p:nvSpPr>
        <p:spPr/>
        <p:txBody>
          <a:bodyPr/>
          <a:lstStyle/>
          <a:p>
            <a:r>
              <a:rPr lang="en-US" dirty="0" smtClean="0"/>
              <a:t>Can deploy images created with WDS, Windows 7 AIK, or MDT 2010</a:t>
            </a:r>
          </a:p>
          <a:p>
            <a:pPr lvl="1"/>
            <a:r>
              <a:rPr lang="en-US" dirty="0" smtClean="0"/>
              <a:t>Requires a boot image</a:t>
            </a:r>
          </a:p>
          <a:p>
            <a:r>
              <a:rPr lang="en-US" dirty="0" smtClean="0"/>
              <a:t>Multicasting </a:t>
            </a:r>
            <a:br>
              <a:rPr lang="en-US" dirty="0" smtClean="0"/>
            </a:br>
            <a:r>
              <a:rPr lang="en-US" dirty="0" smtClean="0"/>
              <a:t>with WDS</a:t>
            </a:r>
            <a:endParaRPr lang="en-CA" dirty="0"/>
          </a:p>
        </p:txBody>
      </p:sp>
      <p:pic>
        <p:nvPicPr>
          <p:cNvPr id="6146" name="Picture 2"/>
          <p:cNvPicPr>
            <a:picLocks noChangeAspect="1" noChangeArrowheads="1"/>
          </p:cNvPicPr>
          <p:nvPr/>
        </p:nvPicPr>
        <p:blipFill>
          <a:blip r:embed="rId3" cstate="print"/>
          <a:srcRect/>
          <a:stretch>
            <a:fillRect/>
          </a:stretch>
        </p:blipFill>
        <p:spPr bwMode="auto">
          <a:xfrm>
            <a:off x="3962400" y="3028950"/>
            <a:ext cx="4181475" cy="34480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Images Using MDT 2010</a:t>
            </a:r>
            <a:endParaRPr lang="en-CA" dirty="0"/>
          </a:p>
        </p:txBody>
      </p:sp>
      <p:sp>
        <p:nvSpPr>
          <p:cNvPr id="3" name="Content Placeholder 2"/>
          <p:cNvSpPr>
            <a:spLocks noGrp="1"/>
          </p:cNvSpPr>
          <p:nvPr>
            <p:ph idx="1"/>
          </p:nvPr>
        </p:nvSpPr>
        <p:spPr/>
        <p:txBody>
          <a:bodyPr/>
          <a:lstStyle/>
          <a:p>
            <a:r>
              <a:rPr lang="en-US" dirty="0" smtClean="0"/>
              <a:t>Similar procedure to deploy as to create </a:t>
            </a:r>
          </a:p>
          <a:p>
            <a:r>
              <a:rPr lang="en-US" dirty="0" smtClean="0"/>
              <a:t>Add images to deployment share</a:t>
            </a:r>
          </a:p>
          <a:p>
            <a:r>
              <a:rPr lang="en-US" dirty="0" smtClean="0"/>
              <a:t>Create task sequences to apply images to target computers</a:t>
            </a:r>
          </a:p>
          <a:p>
            <a:r>
              <a:rPr lang="en-US" dirty="0" smtClean="0"/>
              <a:t>Thick images – Simple task sequences</a:t>
            </a:r>
          </a:p>
          <a:p>
            <a:r>
              <a:rPr lang="en-US" dirty="0" smtClean="0"/>
              <a:t>Thin or Hybrid – More scripting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Images Using MDT 2010 (cont.)</a:t>
            </a:r>
            <a:endParaRPr lang="en-CA" dirty="0"/>
          </a:p>
        </p:txBody>
      </p:sp>
      <p:pic>
        <p:nvPicPr>
          <p:cNvPr id="7170" name="Picture 2"/>
          <p:cNvPicPr>
            <a:picLocks noChangeAspect="1" noChangeArrowheads="1"/>
          </p:cNvPicPr>
          <p:nvPr/>
        </p:nvPicPr>
        <p:blipFill>
          <a:blip r:embed="rId3" cstate="print"/>
          <a:srcRect/>
          <a:stretch>
            <a:fillRect/>
          </a:stretch>
        </p:blipFill>
        <p:spPr bwMode="auto">
          <a:xfrm>
            <a:off x="1314450" y="1524000"/>
            <a:ext cx="6513513"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Performing an LTI Deployment</a:t>
            </a:r>
            <a:endParaRPr lang="en-CA" dirty="0"/>
          </a:p>
        </p:txBody>
      </p:sp>
      <p:sp>
        <p:nvSpPr>
          <p:cNvPr id="3" name="Content Placeholder 2"/>
          <p:cNvSpPr>
            <a:spLocks noGrp="1"/>
          </p:cNvSpPr>
          <p:nvPr>
            <p:ph idx="1"/>
          </p:nvPr>
        </p:nvSpPr>
        <p:spPr/>
        <p:txBody>
          <a:bodyPr/>
          <a:lstStyle/>
          <a:p>
            <a:r>
              <a:rPr lang="en-US" dirty="0" smtClean="0"/>
              <a:t>Someone at the target computer has to:</a:t>
            </a:r>
          </a:p>
          <a:p>
            <a:pPr lvl="1"/>
            <a:r>
              <a:rPr lang="en-US" dirty="0" smtClean="0"/>
              <a:t>Boot the computer</a:t>
            </a:r>
          </a:p>
          <a:p>
            <a:pPr lvl="1"/>
            <a:r>
              <a:rPr lang="en-US" dirty="0" smtClean="0"/>
              <a:t>Run the Deployment Wizard</a:t>
            </a:r>
          </a:p>
          <a:p>
            <a:pPr lvl="1"/>
            <a:r>
              <a:rPr lang="en-US" dirty="0" smtClean="0"/>
              <a:t>Select task sequence to install Windows 7</a:t>
            </a:r>
          </a:p>
          <a:p>
            <a:pPr lvl="1"/>
            <a:r>
              <a:rPr lang="en-US" dirty="0" smtClean="0"/>
              <a:t>More interaction may be required depending on the task sequence</a:t>
            </a:r>
            <a:endParaRPr lang="en-CA" dirty="0" smtClean="0"/>
          </a:p>
          <a:p>
            <a:r>
              <a:rPr lang="en-US" dirty="0" smtClean="0"/>
              <a:t>Less interaction at workstation requires more preparation for deployment and vice versa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Enterprise Deployments</a:t>
            </a:r>
            <a:endParaRPr lang="en-CA" dirty="0"/>
          </a:p>
        </p:txBody>
      </p:sp>
      <p:sp>
        <p:nvSpPr>
          <p:cNvPr id="4" name="Content Placeholder 3"/>
          <p:cNvSpPr>
            <a:spLocks noGrp="1"/>
          </p:cNvSpPr>
          <p:nvPr>
            <p:ph idx="1"/>
          </p:nvPr>
        </p:nvSpPr>
        <p:spPr/>
        <p:txBody>
          <a:bodyPr/>
          <a:lstStyle/>
          <a:p>
            <a:pPr>
              <a:buNone/>
            </a:pPr>
            <a:r>
              <a:rPr lang="en-US" dirty="0" smtClean="0"/>
              <a:t>Careful planning is required and the following objectives must be considered:</a:t>
            </a:r>
          </a:p>
          <a:p>
            <a:pPr lvl="1"/>
            <a:r>
              <a:rPr lang="en-US" dirty="0" smtClean="0"/>
              <a:t>Create standardized computing environments</a:t>
            </a:r>
          </a:p>
          <a:p>
            <a:pPr lvl="1"/>
            <a:r>
              <a:rPr lang="en-US" dirty="0" smtClean="0"/>
              <a:t>Minimize user interaction at the workstation</a:t>
            </a:r>
          </a:p>
          <a:p>
            <a:pPr lvl="1"/>
            <a:r>
              <a:rPr lang="en-US" dirty="0" smtClean="0"/>
              <a:t>Ensure continued functionality of all hardware and software resources</a:t>
            </a:r>
          </a:p>
          <a:p>
            <a:pPr lvl="1"/>
            <a:r>
              <a:rPr lang="en-US" dirty="0" smtClean="0"/>
              <a:t>Minimize interruption of user productivity</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System Center Configuration Manager 2007 (SCCM)</a:t>
            </a:r>
            <a:endParaRPr lang="en-CA" dirty="0"/>
          </a:p>
        </p:txBody>
      </p:sp>
      <p:sp>
        <p:nvSpPr>
          <p:cNvPr id="3" name="Content Placeholder 2"/>
          <p:cNvSpPr>
            <a:spLocks noGrp="1"/>
          </p:cNvSpPr>
          <p:nvPr>
            <p:ph idx="1"/>
          </p:nvPr>
        </p:nvSpPr>
        <p:spPr/>
        <p:txBody>
          <a:bodyPr/>
          <a:lstStyle/>
          <a:p>
            <a:r>
              <a:rPr lang="en-US" dirty="0" smtClean="0"/>
              <a:t>Required for Zero-touch installation deployment (ZTI)</a:t>
            </a:r>
          </a:p>
          <a:p>
            <a:r>
              <a:rPr lang="en-US" dirty="0" smtClean="0"/>
              <a:t>Complex network management product</a:t>
            </a:r>
          </a:p>
          <a:p>
            <a:r>
              <a:rPr lang="en-US" dirty="0" smtClean="0"/>
              <a:t>Can be used to capture and deploy image files in the same basic sequence as LTI</a:t>
            </a:r>
          </a:p>
          <a:p>
            <a:r>
              <a:rPr lang="en-US" dirty="0" smtClean="0"/>
              <a:t>Uses SCCM tools instead of Deployment Workbench</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System Center Configuration Manager 2007 (SCCM) (cont.)</a:t>
            </a:r>
            <a:endParaRPr lang="en-CA" dirty="0"/>
          </a:p>
        </p:txBody>
      </p:sp>
      <p:sp>
        <p:nvSpPr>
          <p:cNvPr id="3" name="Content Placeholder 2"/>
          <p:cNvSpPr>
            <a:spLocks noGrp="1"/>
          </p:cNvSpPr>
          <p:nvPr>
            <p:ph idx="1"/>
          </p:nvPr>
        </p:nvSpPr>
        <p:spPr/>
        <p:txBody>
          <a:bodyPr/>
          <a:lstStyle/>
          <a:p>
            <a:r>
              <a:rPr lang="en-US" dirty="0" smtClean="0"/>
              <a:t>Only use this product for deployment of images if you are already using it</a:t>
            </a:r>
          </a:p>
          <a:p>
            <a:r>
              <a:rPr lang="en-US" dirty="0" smtClean="0"/>
              <a:t>Requires considerable planning because it has many components and options</a:t>
            </a:r>
          </a:p>
          <a:p>
            <a:r>
              <a:rPr lang="en-US" dirty="0" smtClean="0"/>
              <a:t>Stores data in a SQL database</a:t>
            </a:r>
          </a:p>
          <a:p>
            <a:r>
              <a:rPr lang="en-US" dirty="0" smtClean="0"/>
              <a:t>Requires client agent on each computer it manages</a:t>
            </a:r>
          </a:p>
          <a:p>
            <a:r>
              <a:rPr lang="en-US" dirty="0" smtClean="0"/>
              <a:t>Very expensive product to run, but very powerful</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Windows 7 with SCCM 2007</a:t>
            </a:r>
            <a:endParaRPr lang="en-CA" dirty="0"/>
          </a:p>
        </p:txBody>
      </p:sp>
      <p:sp>
        <p:nvSpPr>
          <p:cNvPr id="3" name="Content Placeholder 2"/>
          <p:cNvSpPr>
            <a:spLocks noGrp="1"/>
          </p:cNvSpPr>
          <p:nvPr>
            <p:ph idx="1"/>
          </p:nvPr>
        </p:nvSpPr>
        <p:spPr/>
        <p:txBody>
          <a:bodyPr/>
          <a:lstStyle/>
          <a:p>
            <a:r>
              <a:rPr lang="en-US" sz="2800" dirty="0" smtClean="0"/>
              <a:t>Basic steps are the same as for LTI deployment</a:t>
            </a:r>
          </a:p>
          <a:p>
            <a:r>
              <a:rPr lang="en-US" sz="2800" dirty="0" smtClean="0"/>
              <a:t>SCCM enables you to configure every aspect of the deployment in great detail</a:t>
            </a:r>
          </a:p>
          <a:p>
            <a:r>
              <a:rPr lang="en-US" sz="2800" dirty="0" smtClean="0"/>
              <a:t>Completely scalable to any size network</a:t>
            </a:r>
          </a:p>
          <a:p>
            <a:r>
              <a:rPr lang="en-US" sz="2800" dirty="0" smtClean="0"/>
              <a:t>Can create multiple distribution points</a:t>
            </a:r>
          </a:p>
          <a:p>
            <a:r>
              <a:rPr lang="en-US" sz="2800" dirty="0" smtClean="0"/>
              <a:t>Bare-metal computers can be added to the SCCM database</a:t>
            </a:r>
          </a:p>
          <a:p>
            <a:r>
              <a:rPr lang="en-US" sz="2800" dirty="0" smtClean="0"/>
              <a:t>Allows workstations to connect to SCCM/MDT server and execute the task sequence that deploys workstation configuration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a:t>
            </a:r>
            <a:endParaRPr lang="en-CA" dirty="0"/>
          </a:p>
        </p:txBody>
      </p:sp>
      <p:sp>
        <p:nvSpPr>
          <p:cNvPr id="3" name="Content Placeholder 2"/>
          <p:cNvSpPr>
            <a:spLocks noGrp="1"/>
          </p:cNvSpPr>
          <p:nvPr>
            <p:ph idx="1"/>
          </p:nvPr>
        </p:nvSpPr>
        <p:spPr/>
        <p:txBody>
          <a:bodyPr/>
          <a:lstStyle/>
          <a:p>
            <a:pPr lvl="0"/>
            <a:r>
              <a:rPr lang="en-US" sz="2800" dirty="0" smtClean="0"/>
              <a:t>The objectives of a large-scale Windows 7 deployment include:</a:t>
            </a:r>
          </a:p>
          <a:p>
            <a:pPr lvl="1"/>
            <a:r>
              <a:rPr lang="en-US" sz="2600" dirty="0" smtClean="0"/>
              <a:t>Creation of standardized computing environments</a:t>
            </a:r>
          </a:p>
          <a:p>
            <a:pPr lvl="1"/>
            <a:r>
              <a:rPr lang="en-US" sz="2600" dirty="0" smtClean="0"/>
              <a:t>Minimized user interaction at the workstation</a:t>
            </a:r>
            <a:endParaRPr lang="en-CA"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a:t>
            </a:r>
            <a:endParaRPr lang="en-CA" dirty="0"/>
          </a:p>
        </p:txBody>
      </p:sp>
      <p:sp>
        <p:nvSpPr>
          <p:cNvPr id="3" name="Content Placeholder 2"/>
          <p:cNvSpPr>
            <a:spLocks noGrp="1"/>
          </p:cNvSpPr>
          <p:nvPr>
            <p:ph idx="1"/>
          </p:nvPr>
        </p:nvSpPr>
        <p:spPr/>
        <p:txBody>
          <a:bodyPr/>
          <a:lstStyle/>
          <a:p>
            <a:pPr lvl="0"/>
            <a:r>
              <a:rPr lang="en-US" sz="2800" dirty="0" smtClean="0"/>
              <a:t>The basic steps of a workstation deployment are:</a:t>
            </a:r>
          </a:p>
          <a:p>
            <a:pPr lvl="1"/>
            <a:r>
              <a:rPr lang="en-US" sz="2600" dirty="0" smtClean="0"/>
              <a:t>Build a deployment share</a:t>
            </a:r>
          </a:p>
          <a:p>
            <a:pPr lvl="1"/>
            <a:r>
              <a:rPr lang="en-US" sz="2600" dirty="0" smtClean="0"/>
              <a:t>Perform a reference computer installation</a:t>
            </a:r>
          </a:p>
          <a:p>
            <a:pPr lvl="1"/>
            <a:r>
              <a:rPr lang="en-US" sz="2600" dirty="0" smtClean="0"/>
              <a:t>Capture an image of the reference computer</a:t>
            </a:r>
          </a:p>
          <a:p>
            <a:pPr lvl="1"/>
            <a:r>
              <a:rPr lang="en-US" sz="2600" dirty="0" smtClean="0"/>
              <a:t>Boot the target computers</a:t>
            </a:r>
          </a:p>
          <a:p>
            <a:pPr lvl="1"/>
            <a:r>
              <a:rPr lang="en-US" sz="2600" dirty="0" smtClean="0"/>
              <a:t>Apply the Windows 7 reference computer image </a:t>
            </a:r>
            <a:endParaRPr lang="en-CA"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 (cont.)</a:t>
            </a:r>
            <a:endParaRPr lang="en-CA" dirty="0"/>
          </a:p>
        </p:txBody>
      </p:sp>
      <p:sp>
        <p:nvSpPr>
          <p:cNvPr id="3" name="Content Placeholder 2"/>
          <p:cNvSpPr>
            <a:spLocks noGrp="1"/>
          </p:cNvSpPr>
          <p:nvPr>
            <p:ph idx="1"/>
          </p:nvPr>
        </p:nvSpPr>
        <p:spPr/>
        <p:txBody>
          <a:bodyPr/>
          <a:lstStyle/>
          <a:p>
            <a:pPr lvl="0"/>
            <a:r>
              <a:rPr lang="en-US" sz="2800" dirty="0" smtClean="0"/>
              <a:t>Tools used to deploy workstations:</a:t>
            </a:r>
          </a:p>
          <a:p>
            <a:pPr lvl="1"/>
            <a:r>
              <a:rPr lang="en-US" sz="2600" dirty="0" smtClean="0"/>
              <a:t>Windows 7 Automated Installation Kit (AIK)</a:t>
            </a:r>
          </a:p>
          <a:p>
            <a:pPr lvl="1"/>
            <a:r>
              <a:rPr lang="en-US" sz="2600" dirty="0" smtClean="0"/>
              <a:t>Windows Deployment Services (WDS)</a:t>
            </a:r>
            <a:endParaRPr lang="en-CA" sz="2600" dirty="0" smtClean="0"/>
          </a:p>
          <a:p>
            <a:pPr lvl="1"/>
            <a:r>
              <a:rPr lang="en-US" sz="2600" dirty="0" smtClean="0"/>
              <a:t>Microsoft Deployment Toolkit (MDT) 2010</a:t>
            </a:r>
            <a:endParaRPr lang="en-CA" sz="2600" dirty="0" smtClean="0"/>
          </a:p>
          <a:p>
            <a:r>
              <a:rPr lang="en-US" sz="2800" dirty="0" smtClean="0"/>
              <a:t>Create answer files using the Windows SIM utility, to automate the Windows 7 installation process. </a:t>
            </a:r>
            <a:endParaRPr lang="en-CA" sz="2800" dirty="0" smtClean="0"/>
          </a:p>
          <a:p>
            <a:r>
              <a:rPr lang="en-US" sz="2800" dirty="0" smtClean="0"/>
              <a:t>Modify your image file with DISM.exe tool</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 (cont.)</a:t>
            </a:r>
            <a:endParaRPr lang="en-CA" dirty="0"/>
          </a:p>
        </p:txBody>
      </p:sp>
      <p:sp>
        <p:nvSpPr>
          <p:cNvPr id="3" name="Content Placeholder 2"/>
          <p:cNvSpPr>
            <a:spLocks noGrp="1"/>
          </p:cNvSpPr>
          <p:nvPr>
            <p:ph idx="1"/>
          </p:nvPr>
        </p:nvSpPr>
        <p:spPr/>
        <p:txBody>
          <a:bodyPr/>
          <a:lstStyle/>
          <a:p>
            <a:pPr lvl="0"/>
            <a:r>
              <a:rPr lang="en-US" sz="2800" dirty="0" smtClean="0"/>
              <a:t>Zero-touch installation (ZTI) deployment requires System Center Configuration Manager 2007 installed on your network. </a:t>
            </a:r>
          </a:p>
          <a:p>
            <a:pPr lvl="0"/>
            <a:r>
              <a:rPr lang="en-US" sz="2800" dirty="0" smtClean="0"/>
              <a:t>SCCM 2007 is a comprehensive network management product that, among many other things, can distribute software to the computers on your network. </a:t>
            </a:r>
            <a:endParaRPr lang="en-CA" sz="2800" dirty="0" smtClean="0"/>
          </a:p>
          <a:p>
            <a:pPr>
              <a:buNone/>
            </a:pP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Deploy an Enterprise Workstation</a:t>
            </a:r>
            <a:endParaRPr lang="en-CA"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Build a deployment share.</a:t>
            </a:r>
          </a:p>
          <a:p>
            <a:pPr marL="514350" indent="-514350">
              <a:buFont typeface="+mj-lt"/>
              <a:buAutoNum type="arabicPeriod"/>
            </a:pPr>
            <a:r>
              <a:rPr lang="en-US" dirty="0" smtClean="0"/>
              <a:t>Perform a reference computer installation.</a:t>
            </a:r>
          </a:p>
          <a:p>
            <a:pPr marL="514350" indent="-514350">
              <a:buFont typeface="+mj-lt"/>
              <a:buAutoNum type="arabicPeriod"/>
            </a:pPr>
            <a:r>
              <a:rPr lang="en-US" dirty="0" smtClean="0"/>
              <a:t>Capture an image of the reference computer.</a:t>
            </a:r>
          </a:p>
          <a:p>
            <a:pPr marL="514350" indent="-514350">
              <a:buFont typeface="+mj-lt"/>
              <a:buAutoNum type="arabicPeriod"/>
            </a:pPr>
            <a:r>
              <a:rPr lang="en-US" dirty="0" smtClean="0"/>
              <a:t>Boot the target computers.</a:t>
            </a:r>
          </a:p>
          <a:p>
            <a:pPr marL="514350" indent="-514350">
              <a:buFont typeface="+mj-lt"/>
              <a:buAutoNum type="arabicPeriod"/>
            </a:pPr>
            <a:r>
              <a:rPr lang="en-US" dirty="0" smtClean="0"/>
              <a:t>Apply the Windows 7 reference computer image.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Deployment Tools</a:t>
            </a:r>
            <a:endParaRPr lang="en-CA" dirty="0"/>
          </a:p>
        </p:txBody>
      </p:sp>
      <p:sp>
        <p:nvSpPr>
          <p:cNvPr id="3" name="Content Placeholder 2"/>
          <p:cNvSpPr>
            <a:spLocks noGrp="1"/>
          </p:cNvSpPr>
          <p:nvPr>
            <p:ph idx="1"/>
          </p:nvPr>
        </p:nvSpPr>
        <p:spPr/>
        <p:txBody>
          <a:bodyPr/>
          <a:lstStyle/>
          <a:p>
            <a:r>
              <a:rPr lang="en-US" dirty="0" smtClean="0"/>
              <a:t>Windows 7 Automated Installation Kit</a:t>
            </a:r>
          </a:p>
          <a:p>
            <a:r>
              <a:rPr lang="en-US" dirty="0" smtClean="0"/>
              <a:t>Microsoft Deployment Toolkit 2010</a:t>
            </a:r>
          </a:p>
          <a:p>
            <a:r>
              <a:rPr lang="en-US" dirty="0" smtClean="0"/>
              <a:t>Windows Deployment Services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7 Automated Installation Kit (AIK)</a:t>
            </a:r>
            <a:endParaRPr lang="en-CA" dirty="0"/>
          </a:p>
        </p:txBody>
      </p:sp>
      <p:sp>
        <p:nvSpPr>
          <p:cNvPr id="3" name="Content Placeholder 2"/>
          <p:cNvSpPr>
            <a:spLocks noGrp="1"/>
          </p:cNvSpPr>
          <p:nvPr>
            <p:ph idx="1"/>
          </p:nvPr>
        </p:nvSpPr>
        <p:spPr/>
        <p:txBody>
          <a:bodyPr/>
          <a:lstStyle/>
          <a:p>
            <a:r>
              <a:rPr lang="en-US" dirty="0" smtClean="0"/>
              <a:t>Primarily used by OEMs</a:t>
            </a:r>
          </a:p>
          <a:p>
            <a:r>
              <a:rPr lang="en-US" dirty="0" smtClean="0"/>
              <a:t>OEMs deploy Windows 7 workstations two ways:</a:t>
            </a:r>
          </a:p>
          <a:p>
            <a:pPr lvl="1"/>
            <a:r>
              <a:rPr lang="en-US" dirty="0" smtClean="0"/>
              <a:t>Build-to-Plan (BTP)</a:t>
            </a:r>
          </a:p>
          <a:p>
            <a:pPr lvl="1"/>
            <a:r>
              <a:rPr lang="en-US" dirty="0" smtClean="0"/>
              <a:t>Build-to-Order (BTO)</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7 AIK Tools</a:t>
            </a:r>
            <a:endParaRPr lang="en-CA" dirty="0"/>
          </a:p>
        </p:txBody>
      </p:sp>
      <p:sp>
        <p:nvSpPr>
          <p:cNvPr id="3" name="Content Placeholder 2"/>
          <p:cNvSpPr>
            <a:spLocks noGrp="1"/>
          </p:cNvSpPr>
          <p:nvPr>
            <p:ph idx="1"/>
          </p:nvPr>
        </p:nvSpPr>
        <p:spPr/>
        <p:txBody>
          <a:bodyPr/>
          <a:lstStyle/>
          <a:p>
            <a:r>
              <a:rPr lang="en-US" dirty="0" smtClean="0"/>
              <a:t>Windows System Image Manager </a:t>
            </a:r>
            <a:br>
              <a:rPr lang="en-US" dirty="0" smtClean="0"/>
            </a:br>
            <a:r>
              <a:rPr lang="en-US" i="1" dirty="0" smtClean="0"/>
              <a:t>(Windows SIM)</a:t>
            </a:r>
          </a:p>
          <a:p>
            <a:r>
              <a:rPr lang="en-US" dirty="0" smtClean="0"/>
              <a:t>ImageX.exe</a:t>
            </a:r>
          </a:p>
          <a:p>
            <a:r>
              <a:rPr lang="en-US" dirty="0" smtClean="0"/>
              <a:t>Deployment Image Servicing and Management </a:t>
            </a:r>
            <a:r>
              <a:rPr lang="en-US" i="1" dirty="0" smtClean="0"/>
              <a:t>(DISM.exe)</a:t>
            </a:r>
          </a:p>
          <a:p>
            <a:r>
              <a:rPr lang="en-US" dirty="0" smtClean="0"/>
              <a:t>Windows Pre-installation Environment </a:t>
            </a:r>
            <a:r>
              <a:rPr lang="en-US" i="1" dirty="0" smtClean="0"/>
              <a:t>(PE)</a:t>
            </a:r>
          </a:p>
          <a:p>
            <a:r>
              <a:rPr lang="en-US" dirty="0" smtClean="0"/>
              <a:t>System Preparation </a:t>
            </a:r>
            <a:r>
              <a:rPr lang="en-US" i="1" dirty="0" smtClean="0"/>
              <a:t>(SysPrep.exe)</a:t>
            </a:r>
          </a:p>
          <a:p>
            <a:r>
              <a:rPr lang="en-US" dirty="0" smtClean="0"/>
              <a:t>User State Migration Tool </a:t>
            </a:r>
            <a:r>
              <a:rPr lang="en-US" i="1" dirty="0" smtClean="0"/>
              <a:t>(USMT)</a:t>
            </a:r>
            <a:endParaRPr lang="en-CA"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Microsoft Deployment Toolkit (MDT) 2010</a:t>
            </a:r>
            <a:endParaRPr lang="en-CA" dirty="0"/>
          </a:p>
        </p:txBody>
      </p:sp>
      <p:sp>
        <p:nvSpPr>
          <p:cNvPr id="3" name="Content Placeholder 2"/>
          <p:cNvSpPr>
            <a:spLocks noGrp="1"/>
          </p:cNvSpPr>
          <p:nvPr>
            <p:ph idx="1"/>
          </p:nvPr>
        </p:nvSpPr>
        <p:spPr/>
        <p:txBody>
          <a:bodyPr/>
          <a:lstStyle/>
          <a:p>
            <a:r>
              <a:rPr lang="en-US" dirty="0" smtClean="0"/>
              <a:t>Superset of Windows 7 AIK for enterprise network deployments</a:t>
            </a:r>
          </a:p>
          <a:p>
            <a:r>
              <a:rPr lang="en-US" dirty="0" smtClean="0"/>
              <a:t>Two types of deployments:</a:t>
            </a:r>
          </a:p>
          <a:p>
            <a:pPr lvl="1"/>
            <a:r>
              <a:rPr lang="en-US" dirty="0" err="1" smtClean="0"/>
              <a:t>Lite</a:t>
            </a:r>
            <a:r>
              <a:rPr lang="en-US" dirty="0" smtClean="0"/>
              <a:t>-touch installation (LTI)</a:t>
            </a:r>
          </a:p>
          <a:p>
            <a:pPr lvl="1"/>
            <a:r>
              <a:rPr lang="en-US" dirty="0" smtClean="0"/>
              <a:t>Zero-touch installation (ZTI)</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Enterprise Deployment Scenarios</a:t>
            </a:r>
            <a:endParaRPr lang="en-CA" dirty="0"/>
          </a:p>
        </p:txBody>
      </p:sp>
      <p:sp>
        <p:nvSpPr>
          <p:cNvPr id="3" name="Content Placeholder 2"/>
          <p:cNvSpPr>
            <a:spLocks noGrp="1"/>
          </p:cNvSpPr>
          <p:nvPr>
            <p:ph idx="1"/>
          </p:nvPr>
        </p:nvSpPr>
        <p:spPr/>
        <p:txBody>
          <a:bodyPr/>
          <a:lstStyle/>
          <a:p>
            <a:r>
              <a:rPr lang="en-US" dirty="0" smtClean="0"/>
              <a:t>New computer</a:t>
            </a:r>
          </a:p>
          <a:p>
            <a:r>
              <a:rPr lang="en-US" dirty="0" smtClean="0"/>
              <a:t>Upgrade computer</a:t>
            </a:r>
          </a:p>
          <a:p>
            <a:r>
              <a:rPr lang="en-US" dirty="0" smtClean="0"/>
              <a:t>Replace computer</a:t>
            </a:r>
          </a:p>
          <a:p>
            <a:r>
              <a:rPr lang="en-US" dirty="0" smtClean="0"/>
              <a:t>Refresh computer</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Franklin Gothic Medium"/>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1648</Words>
  <Application>Microsoft Office PowerPoint</Application>
  <PresentationFormat>On-screen Show (4:3)</PresentationFormat>
  <Paragraphs>226</Paragraphs>
  <Slides>36</Slides>
  <Notes>23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Custom Design</vt:lpstr>
      <vt:lpstr>Deploying Windows 7</vt:lpstr>
      <vt:lpstr>Objectives</vt:lpstr>
      <vt:lpstr>Understanding Enterprise Deployments</vt:lpstr>
      <vt:lpstr>Steps to Deploy an Enterprise Workstation</vt:lpstr>
      <vt:lpstr>Windows Deployment Tools</vt:lpstr>
      <vt:lpstr>Windows 7 Automated Installation Kit (AIK)</vt:lpstr>
      <vt:lpstr>Windows 7 AIK Tools</vt:lpstr>
      <vt:lpstr>Microsoft Deployment Toolkit (MDT) 2010</vt:lpstr>
      <vt:lpstr>Enterprise Deployment Scenarios</vt:lpstr>
      <vt:lpstr>MDT 2010 Deployment Workbench Interface</vt:lpstr>
      <vt:lpstr>Windows Deployment Services (WDS)</vt:lpstr>
      <vt:lpstr>Capturing image files</vt:lpstr>
      <vt:lpstr>Image Files</vt:lpstr>
      <vt:lpstr>Capturing Images</vt:lpstr>
      <vt:lpstr> Capturing an Image Manually Using ImageX.exe</vt:lpstr>
      <vt:lpstr>Using Windows SIM</vt:lpstr>
      <vt:lpstr>Answer File Settings</vt:lpstr>
      <vt:lpstr>Applying an Answer File</vt:lpstr>
      <vt:lpstr>Capturing an Image Using WDS</vt:lpstr>
      <vt:lpstr>Capturing an Image Using MDT 2010</vt:lpstr>
      <vt:lpstr>The New Task Sequence Wizard</vt:lpstr>
      <vt:lpstr>Introducing Deployment Image Servicing and Management (DISM.exe)</vt:lpstr>
      <vt:lpstr>Deploying Image Files</vt:lpstr>
      <vt:lpstr>Understanding Image Types</vt:lpstr>
      <vt:lpstr>Deploying Images Manually Using ImageX.exe</vt:lpstr>
      <vt:lpstr>Deploying Images Using WDS</vt:lpstr>
      <vt:lpstr>Deploying Images Using MDT 2010</vt:lpstr>
      <vt:lpstr>Deploying Images Using MDT 2010 (cont.)</vt:lpstr>
      <vt:lpstr>Performing an LTI Deployment</vt:lpstr>
      <vt:lpstr>Using System Center Configuration Manager 2007 (SCCM)</vt:lpstr>
      <vt:lpstr>Using System Center Configuration Manager 2007 (SCCM) (cont.)</vt:lpstr>
      <vt:lpstr>Deploying Windows 7 with SCCM 2007</vt:lpstr>
      <vt:lpstr>Skills Summary</vt:lpstr>
      <vt:lpstr>Skills Summary</vt:lpstr>
      <vt:lpstr>Skills Summary (cont.)</vt:lpstr>
      <vt:lpstr>Skills Summary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70-680_Lesson02</dc:title>
  <dc:subject>Installing Windows 7</dc:subject>
  <dc:creator>Katherine James</dc:creator>
  <cp:lastModifiedBy>John Putz</cp:lastModifiedBy>
  <cp:revision>375</cp:revision>
  <dcterms:created xsi:type="dcterms:W3CDTF">2007-01-10T19:14:18Z</dcterms:created>
  <dcterms:modified xsi:type="dcterms:W3CDTF">2011-08-21T16:15:36Z</dcterms:modified>
</cp:coreProperties>
</file>